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84" r:id="rId10"/>
    <p:sldId id="264" r:id="rId11"/>
    <p:sldId id="270" r:id="rId12"/>
    <p:sldId id="265" r:id="rId13"/>
    <p:sldId id="266" r:id="rId14"/>
    <p:sldId id="267" r:id="rId15"/>
    <p:sldId id="268" r:id="rId16"/>
    <p:sldId id="283" r:id="rId17"/>
    <p:sldId id="269" r:id="rId18"/>
    <p:sldId id="271" r:id="rId19"/>
    <p:sldId id="272" r:id="rId20"/>
    <p:sldId id="276" r:id="rId21"/>
    <p:sldId id="273" r:id="rId22"/>
    <p:sldId id="274" r:id="rId23"/>
    <p:sldId id="275" r:id="rId24"/>
    <p:sldId id="277" r:id="rId25"/>
    <p:sldId id="279" r:id="rId26"/>
    <p:sldId id="280"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4/13/2022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4/13/2022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4/13/2022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ctjs.org/community/examples.html"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core.ac.uk/download/pdf/5165156.pdf" TargetMode="External"/><Relationship Id="rId5" Type="http://schemas.openxmlformats.org/officeDocument/2006/relationships/hyperlink" Target="https://www.slideshare.net/JayedImran1/online-shop-project-report" TargetMode="External"/><Relationship Id="rId4" Type="http://schemas.openxmlformats.org/officeDocument/2006/relationships/hyperlink" Target="https://docs.inspireui.com/evastor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0EAF756E-42A7-40DF-A58F-53ED7A5DCC05}"/>
              </a:ext>
            </a:extLst>
          </p:cNvPr>
          <p:cNvPicPr>
            <a:picLocks noChangeAspect="1"/>
          </p:cNvPicPr>
          <p:nvPr/>
        </p:nvPicPr>
        <p:blipFill>
          <a:blip r:embed="rId2" cstate="print"/>
          <a:stretch>
            <a:fillRect/>
          </a:stretch>
        </p:blipFill>
        <p:spPr>
          <a:xfrm>
            <a:off x="844407" y="495528"/>
            <a:ext cx="860105" cy="1280900"/>
          </a:xfrm>
          <a:prstGeom prst="rect">
            <a:avLst/>
          </a:prstGeom>
        </p:spPr>
      </p:pic>
      <p:pic>
        <p:nvPicPr>
          <p:cNvPr id="5" name="image2.jpeg" descr="ATC_new_logo_2009">
            <a:extLst>
              <a:ext uri="{FF2B5EF4-FFF2-40B4-BE49-F238E27FC236}">
                <a16:creationId xmlns:a16="http://schemas.microsoft.com/office/drawing/2014/main" id="{52446774-904E-4272-8703-E3439C0F1B37}"/>
              </a:ext>
            </a:extLst>
          </p:cNvPr>
          <p:cNvPicPr>
            <a:picLocks noChangeAspect="1"/>
          </p:cNvPicPr>
          <p:nvPr/>
        </p:nvPicPr>
        <p:blipFill>
          <a:blip r:embed="rId3" cstate="print"/>
          <a:stretch>
            <a:fillRect/>
          </a:stretch>
        </p:blipFill>
        <p:spPr>
          <a:xfrm>
            <a:off x="9241637" y="576394"/>
            <a:ext cx="2172278" cy="885603"/>
          </a:xfrm>
          <a:prstGeom prst="rect">
            <a:avLst/>
          </a:prstGeom>
        </p:spPr>
      </p:pic>
      <p:sp>
        <p:nvSpPr>
          <p:cNvPr id="6" name="Rectangle 5">
            <a:extLst>
              <a:ext uri="{FF2B5EF4-FFF2-40B4-BE49-F238E27FC236}">
                <a16:creationId xmlns:a16="http://schemas.microsoft.com/office/drawing/2014/main" id="{9F4A48A0-7F9E-48BD-BBEE-17E173830FF2}"/>
              </a:ext>
            </a:extLst>
          </p:cNvPr>
          <p:cNvSpPr/>
          <p:nvPr/>
        </p:nvSpPr>
        <p:spPr>
          <a:xfrm>
            <a:off x="2825168" y="2435675"/>
            <a:ext cx="6541663" cy="70788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rPr>
              <a:t>Online Mobile Shopping Portal</a:t>
            </a:r>
          </a:p>
        </p:txBody>
      </p:sp>
      <p:sp>
        <p:nvSpPr>
          <p:cNvPr id="7" name="TextBox 6">
            <a:extLst>
              <a:ext uri="{FF2B5EF4-FFF2-40B4-BE49-F238E27FC236}">
                <a16:creationId xmlns:a16="http://schemas.microsoft.com/office/drawing/2014/main" id="{20E0D4F4-E0E5-47AE-B1E6-F694C69594EA}"/>
              </a:ext>
            </a:extLst>
          </p:cNvPr>
          <p:cNvSpPr txBox="1"/>
          <p:nvPr/>
        </p:nvSpPr>
        <p:spPr>
          <a:xfrm>
            <a:off x="8066985" y="4731798"/>
            <a:ext cx="3986989" cy="1200329"/>
          </a:xfrm>
          <a:prstGeom prst="rect">
            <a:avLst/>
          </a:prstGeom>
          <a:noFill/>
        </p:spPr>
        <p:txBody>
          <a:bodyPr wrap="none" rtlCol="0">
            <a:spAutoFit/>
          </a:bodyPr>
          <a:lstStyle/>
          <a:p>
            <a:r>
              <a:rPr lang="en-IN" sz="2400" dirty="0"/>
              <a:t>Presented By – </a:t>
            </a:r>
          </a:p>
          <a:p>
            <a:r>
              <a:rPr lang="en-IN" sz="2400" b="1" dirty="0"/>
              <a:t>		Zambre Akshay D.</a:t>
            </a:r>
          </a:p>
          <a:p>
            <a:r>
              <a:rPr lang="en-IN" sz="2400" b="1" dirty="0"/>
              <a:t>		</a:t>
            </a:r>
            <a:r>
              <a:rPr lang="en-IN" sz="2400" b="1" dirty="0" err="1"/>
              <a:t>Rajveer</a:t>
            </a:r>
            <a:r>
              <a:rPr lang="en-IN" sz="2400" b="1" dirty="0"/>
              <a:t> Singh </a:t>
            </a:r>
            <a:r>
              <a:rPr lang="en-IN" sz="2400" b="1" dirty="0" err="1"/>
              <a:t>Bhamra</a:t>
            </a:r>
            <a:r>
              <a:rPr lang="en-IN" sz="2400" b="1" dirty="0"/>
              <a:t>.</a:t>
            </a:r>
          </a:p>
        </p:txBody>
      </p:sp>
    </p:spTree>
    <p:extLst>
      <p:ext uri="{BB962C8B-B14F-4D97-AF65-F5344CB8AC3E}">
        <p14:creationId xmlns:p14="http://schemas.microsoft.com/office/powerpoint/2010/main" val="309413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F810A-041A-449F-BE91-5210D308F9FA}"/>
              </a:ext>
            </a:extLst>
          </p:cNvPr>
          <p:cNvSpPr txBox="1"/>
          <p:nvPr/>
        </p:nvSpPr>
        <p:spPr>
          <a:xfrm>
            <a:off x="2119913" y="467843"/>
            <a:ext cx="7952173" cy="707886"/>
          </a:xfrm>
          <a:prstGeom prst="rect">
            <a:avLst/>
          </a:prstGeom>
          <a:noFill/>
        </p:spPr>
        <p:txBody>
          <a:bodyPr wrap="square">
            <a:spAutoFit/>
          </a:bodyPr>
          <a:lstStyle/>
          <a:p>
            <a:pPr algn="ctr"/>
            <a:r>
              <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rPr>
              <a:t>Screen-Shots</a:t>
            </a:r>
          </a:p>
        </p:txBody>
      </p:sp>
      <p:pic>
        <p:nvPicPr>
          <p:cNvPr id="5122" name="Picture 2" descr="How to Take Screenshots With Windows 10? There Are 7 Ways To Get The Job  Done">
            <a:extLst>
              <a:ext uri="{FF2B5EF4-FFF2-40B4-BE49-F238E27FC236}">
                <a16:creationId xmlns:a16="http://schemas.microsoft.com/office/drawing/2014/main" id="{BEC62538-3572-428A-B04C-B05BC2494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8" y="2650724"/>
            <a:ext cx="3612472" cy="36124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creenshots on Windows 10 not working? 8 Fixes">
            <a:extLst>
              <a:ext uri="{FF2B5EF4-FFF2-40B4-BE49-F238E27FC236}">
                <a16:creationId xmlns:a16="http://schemas.microsoft.com/office/drawing/2014/main" id="{0E0DE6C1-7792-4108-AC7E-15AD75F48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842" y="2862802"/>
            <a:ext cx="6044260" cy="340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61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1156BD-253F-4CBB-83ED-49D647DB79C6}"/>
              </a:ext>
            </a:extLst>
          </p:cNvPr>
          <p:cNvSpPr txBox="1"/>
          <p:nvPr/>
        </p:nvSpPr>
        <p:spPr>
          <a:xfrm>
            <a:off x="2119913" y="467843"/>
            <a:ext cx="7952173" cy="707886"/>
          </a:xfrm>
          <a:prstGeom prst="rect">
            <a:avLst/>
          </a:prstGeom>
          <a:noFill/>
        </p:spPr>
        <p:txBody>
          <a:bodyPr wrap="square">
            <a:spAutoFit/>
          </a:bodyPr>
          <a:lstStyle/>
          <a:p>
            <a:pPr algn="ctr"/>
            <a:r>
              <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rPr>
              <a:t>Admin-Side</a:t>
            </a:r>
          </a:p>
        </p:txBody>
      </p:sp>
      <p:pic>
        <p:nvPicPr>
          <p:cNvPr id="8194" name="Picture 2" descr="Admin Logo Stock Illustrations – 2,404 Admin Logo Stock Illustrations,  Vectors &amp; Clipart - Dreamstime">
            <a:extLst>
              <a:ext uri="{FF2B5EF4-FFF2-40B4-BE49-F238E27FC236}">
                <a16:creationId xmlns:a16="http://schemas.microsoft.com/office/drawing/2014/main" id="{AE636E31-2E68-4FC7-8745-648F7AC2B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429" y="1748901"/>
            <a:ext cx="3496479" cy="42923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a:extLst>
              <a:ext uri="{FF2B5EF4-FFF2-40B4-BE49-F238E27FC236}">
                <a16:creationId xmlns:a16="http://schemas.microsoft.com/office/drawing/2014/main" id="{63E538DB-67F3-4709-91B2-EBCABF13FB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a:extLst>
              <a:ext uri="{FF2B5EF4-FFF2-40B4-BE49-F238E27FC236}">
                <a16:creationId xmlns:a16="http://schemas.microsoft.com/office/drawing/2014/main" id="{3834344E-FC83-438B-9B76-767810D356E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2" name="Picture 10" descr="Admin Support Stock Illustrations – 3,778 Admin Support Stock  Illustrations, Vectors &amp; Clipart - Dreamstime">
            <a:extLst>
              <a:ext uri="{FF2B5EF4-FFF2-40B4-BE49-F238E27FC236}">
                <a16:creationId xmlns:a16="http://schemas.microsoft.com/office/drawing/2014/main" id="{454FEEE9-5BE8-4A23-84D3-E41A89A30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102" y="0"/>
            <a:ext cx="1496825" cy="158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1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0686D1-E01B-4004-B48D-C6AC654F22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522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EBB47-55F2-47AB-A2CB-8BA1FB45DB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984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9F2664-9B25-4471-BD07-C634F8B201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574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FBEFD7-71AF-4D0B-8EDC-14E71E6CF4E3}"/>
              </a:ext>
            </a:extLst>
          </p:cNvPr>
          <p:cNvPicPr>
            <a:picLocks noGrp="1" noChangeAspect="1"/>
          </p:cNvPicPr>
          <p:nvPr>
            <p:ph idx="1"/>
          </p:nvPr>
        </p:nvPicPr>
        <p:blipFill>
          <a:blip r:embed="rId2"/>
          <a:stretch>
            <a:fillRect/>
          </a:stretch>
        </p:blipFill>
        <p:spPr>
          <a:xfrm>
            <a:off x="-1" y="0"/>
            <a:ext cx="6021033" cy="3386831"/>
          </a:xfrm>
        </p:spPr>
        <p:style>
          <a:lnRef idx="2">
            <a:schemeClr val="dk1"/>
          </a:lnRef>
          <a:fillRef idx="1">
            <a:schemeClr val="lt1"/>
          </a:fillRef>
          <a:effectRef idx="0">
            <a:schemeClr val="dk1"/>
          </a:effectRef>
          <a:fontRef idx="minor">
            <a:schemeClr val="dk1"/>
          </a:fontRef>
        </p:style>
      </p:pic>
      <p:sp>
        <p:nvSpPr>
          <p:cNvPr id="4" name="Content Placeholder 2">
            <a:extLst>
              <a:ext uri="{FF2B5EF4-FFF2-40B4-BE49-F238E27FC236}">
                <a16:creationId xmlns:a16="http://schemas.microsoft.com/office/drawing/2014/main" id="{44D86F4D-1066-49CF-89CC-CDAA48C630C0}"/>
              </a:ext>
            </a:extLst>
          </p:cNvPr>
          <p:cNvSpPr txBox="1">
            <a:spLocks/>
          </p:cNvSpPr>
          <p:nvPr/>
        </p:nvSpPr>
        <p:spPr>
          <a:xfrm>
            <a:off x="6807101" y="2442677"/>
            <a:ext cx="4779737" cy="32678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IN" dirty="0"/>
          </a:p>
        </p:txBody>
      </p:sp>
      <p:pic>
        <p:nvPicPr>
          <p:cNvPr id="11" name="Picture 10">
            <a:extLst>
              <a:ext uri="{FF2B5EF4-FFF2-40B4-BE49-F238E27FC236}">
                <a16:creationId xmlns:a16="http://schemas.microsoft.com/office/drawing/2014/main" id="{BC8EC562-D7E3-4C26-9BAD-78DA07FABD71}"/>
              </a:ext>
            </a:extLst>
          </p:cNvPr>
          <p:cNvPicPr>
            <a:picLocks noChangeAspect="1"/>
          </p:cNvPicPr>
          <p:nvPr/>
        </p:nvPicPr>
        <p:blipFill>
          <a:blip r:embed="rId3"/>
          <a:stretch>
            <a:fillRect/>
          </a:stretch>
        </p:blipFill>
        <p:spPr>
          <a:xfrm>
            <a:off x="6064138" y="0"/>
            <a:ext cx="6096000" cy="3429000"/>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74166A0B-E302-452E-A884-D79CBB067263}"/>
              </a:ext>
            </a:extLst>
          </p:cNvPr>
          <p:cNvPicPr>
            <a:picLocks noChangeAspect="1"/>
          </p:cNvPicPr>
          <p:nvPr/>
        </p:nvPicPr>
        <p:blipFill>
          <a:blip r:embed="rId4"/>
          <a:stretch>
            <a:fillRect/>
          </a:stretch>
        </p:blipFill>
        <p:spPr>
          <a:xfrm>
            <a:off x="-1" y="3471169"/>
            <a:ext cx="6021033" cy="3386831"/>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AFE856B5-8F45-4325-838D-1C4FEBA328CE}"/>
              </a:ext>
            </a:extLst>
          </p:cNvPr>
          <p:cNvPicPr>
            <a:picLocks noChangeAspect="1"/>
          </p:cNvPicPr>
          <p:nvPr/>
        </p:nvPicPr>
        <p:blipFill>
          <a:blip r:embed="rId5"/>
          <a:stretch>
            <a:fillRect/>
          </a:stretch>
        </p:blipFill>
        <p:spPr>
          <a:xfrm>
            <a:off x="6096000" y="3480602"/>
            <a:ext cx="6064138" cy="337739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8258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35D478-A356-4628-9515-317DE13AE7DE}"/>
              </a:ext>
            </a:extLst>
          </p:cNvPr>
          <p:cNvPicPr>
            <a:picLocks noChangeAspect="1"/>
          </p:cNvPicPr>
          <p:nvPr/>
        </p:nvPicPr>
        <p:blipFill>
          <a:blip r:embed="rId2"/>
          <a:stretch>
            <a:fillRect/>
          </a:stretch>
        </p:blipFill>
        <p:spPr>
          <a:xfrm>
            <a:off x="142043" y="36620"/>
            <a:ext cx="5823751" cy="3275860"/>
          </a:xfrm>
          <a:prstGeom prst="rect">
            <a:avLst/>
          </a:prstGeom>
        </p:spPr>
      </p:pic>
      <p:pic>
        <p:nvPicPr>
          <p:cNvPr id="7" name="Picture 6">
            <a:extLst>
              <a:ext uri="{FF2B5EF4-FFF2-40B4-BE49-F238E27FC236}">
                <a16:creationId xmlns:a16="http://schemas.microsoft.com/office/drawing/2014/main" id="{0A0233FC-62DF-4BD4-B61F-399E853C6636}"/>
              </a:ext>
            </a:extLst>
          </p:cNvPr>
          <p:cNvPicPr>
            <a:picLocks noChangeAspect="1"/>
          </p:cNvPicPr>
          <p:nvPr/>
        </p:nvPicPr>
        <p:blipFill>
          <a:blip r:embed="rId3"/>
          <a:stretch>
            <a:fillRect/>
          </a:stretch>
        </p:blipFill>
        <p:spPr>
          <a:xfrm>
            <a:off x="6161103" y="0"/>
            <a:ext cx="5888854" cy="3312480"/>
          </a:xfrm>
          <a:prstGeom prst="rect">
            <a:avLst/>
          </a:prstGeom>
        </p:spPr>
      </p:pic>
      <p:pic>
        <p:nvPicPr>
          <p:cNvPr id="9" name="Picture 8">
            <a:extLst>
              <a:ext uri="{FF2B5EF4-FFF2-40B4-BE49-F238E27FC236}">
                <a16:creationId xmlns:a16="http://schemas.microsoft.com/office/drawing/2014/main" id="{014DC545-99A9-4719-A503-A0504B0AD74F}"/>
              </a:ext>
            </a:extLst>
          </p:cNvPr>
          <p:cNvPicPr>
            <a:picLocks noChangeAspect="1"/>
          </p:cNvPicPr>
          <p:nvPr/>
        </p:nvPicPr>
        <p:blipFill>
          <a:blip r:embed="rId4"/>
          <a:stretch>
            <a:fillRect/>
          </a:stretch>
        </p:blipFill>
        <p:spPr>
          <a:xfrm>
            <a:off x="130206" y="3465620"/>
            <a:ext cx="5965795" cy="3355760"/>
          </a:xfrm>
          <a:prstGeom prst="rect">
            <a:avLst/>
          </a:prstGeom>
        </p:spPr>
      </p:pic>
      <p:pic>
        <p:nvPicPr>
          <p:cNvPr id="11" name="Picture 10">
            <a:extLst>
              <a:ext uri="{FF2B5EF4-FFF2-40B4-BE49-F238E27FC236}">
                <a16:creationId xmlns:a16="http://schemas.microsoft.com/office/drawing/2014/main" id="{5E76F878-1EA6-4652-8FBD-BA34E93C048D}"/>
              </a:ext>
            </a:extLst>
          </p:cNvPr>
          <p:cNvPicPr>
            <a:picLocks noChangeAspect="1"/>
          </p:cNvPicPr>
          <p:nvPr/>
        </p:nvPicPr>
        <p:blipFill>
          <a:blip r:embed="rId5"/>
          <a:stretch>
            <a:fillRect/>
          </a:stretch>
        </p:blipFill>
        <p:spPr>
          <a:xfrm>
            <a:off x="6161102" y="3465620"/>
            <a:ext cx="6030898" cy="3392380"/>
          </a:xfrm>
          <a:prstGeom prst="rect">
            <a:avLst/>
          </a:prstGeom>
        </p:spPr>
      </p:pic>
    </p:spTree>
    <p:extLst>
      <p:ext uri="{BB962C8B-B14F-4D97-AF65-F5344CB8AC3E}">
        <p14:creationId xmlns:p14="http://schemas.microsoft.com/office/powerpoint/2010/main" val="346008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B8F35-31FC-4B1F-8F36-CBFAA61FEB55}"/>
              </a:ext>
            </a:extLst>
          </p:cNvPr>
          <p:cNvSpPr txBox="1"/>
          <p:nvPr/>
        </p:nvSpPr>
        <p:spPr>
          <a:xfrm>
            <a:off x="2119913" y="467843"/>
            <a:ext cx="7952173" cy="830997"/>
          </a:xfrm>
          <a:prstGeom prst="rect">
            <a:avLst/>
          </a:prstGeom>
          <a:noFill/>
        </p:spPr>
        <p:txBody>
          <a:bodyPr wrap="square">
            <a:spAutoFit/>
          </a:bodyPr>
          <a:lstStyle/>
          <a:p>
            <a:pPr algn="ctr"/>
            <a:r>
              <a:rPr lang="en-US" sz="4800" b="0" cap="none" spc="0" dirty="0">
                <a:ln w="0"/>
                <a:solidFill>
                  <a:schemeClr val="tx1">
                    <a:lumMod val="85000"/>
                    <a:lumOff val="15000"/>
                  </a:schemeClr>
                </a:solidFill>
                <a:effectLst>
                  <a:outerShdw blurRad="38100" dist="19050" dir="2700000" algn="tl" rotWithShape="0">
                    <a:schemeClr val="dk1">
                      <a:alpha val="40000"/>
                    </a:schemeClr>
                  </a:outerShdw>
                </a:effectLst>
              </a:rPr>
              <a:t>Users-Side</a:t>
            </a:r>
          </a:p>
        </p:txBody>
      </p:sp>
      <p:pic>
        <p:nvPicPr>
          <p:cNvPr id="9218" name="Picture 2" descr="CBX User Online &amp; Last Login – WordPress plugin | WordPress.org">
            <a:extLst>
              <a:ext uri="{FF2B5EF4-FFF2-40B4-BE49-F238E27FC236}">
                <a16:creationId xmlns:a16="http://schemas.microsoft.com/office/drawing/2014/main" id="{50723AAB-EE0D-4579-B8E6-B18DF06DC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086" y="62144"/>
            <a:ext cx="1663083" cy="1663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hat Are WordPress User Roles? - HelloWP">
            <a:extLst>
              <a:ext uri="{FF2B5EF4-FFF2-40B4-BE49-F238E27FC236}">
                <a16:creationId xmlns:a16="http://schemas.microsoft.com/office/drawing/2014/main" id="{B829CFA4-3CF3-4D7F-91AB-997D475CB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34" y="2596719"/>
            <a:ext cx="6408567" cy="307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72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43CAB1-B96E-4576-A977-86164B6175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9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1D222-B837-4AA0-88DD-8FCBB30A21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936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D4EEF6-2664-4479-ACCA-5CD43D117867}"/>
              </a:ext>
            </a:extLst>
          </p:cNvPr>
          <p:cNvSpPr txBox="1"/>
          <p:nvPr/>
        </p:nvSpPr>
        <p:spPr>
          <a:xfrm>
            <a:off x="2727664" y="387943"/>
            <a:ext cx="6094520"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Introduction</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27179064-E701-4127-AEE0-D11CB2E9540F}"/>
              </a:ext>
            </a:extLst>
          </p:cNvPr>
          <p:cNvSpPr txBox="1"/>
          <p:nvPr/>
        </p:nvSpPr>
        <p:spPr>
          <a:xfrm>
            <a:off x="594804" y="2565647"/>
            <a:ext cx="11354540" cy="35394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a:t>Portal a website that is used as a point of entry to the </a:t>
            </a:r>
            <a:r>
              <a:rPr lang="en-US" sz="2800" dirty="0" err="1"/>
              <a:t>Internet,where</a:t>
            </a:r>
            <a:r>
              <a:rPr lang="en-US" sz="2800" dirty="0"/>
              <a:t> information has been collected that will be useful to a person </a:t>
            </a:r>
          </a:p>
          <a:p>
            <a:r>
              <a:rPr lang="en-US" sz="2800" dirty="0"/>
              <a:t>interested in particular kinds of things.</a:t>
            </a:r>
          </a:p>
          <a:p>
            <a:endParaRPr lang="en-US" sz="2800" dirty="0"/>
          </a:p>
          <a:p>
            <a:r>
              <a:rPr lang="en-US" sz="2800" dirty="0"/>
              <a:t>	Online Mobile App Portal is nothing </a:t>
            </a:r>
            <a:r>
              <a:rPr lang="en-US" sz="2800" dirty="0" err="1"/>
              <a:t>bua</a:t>
            </a:r>
            <a:r>
              <a:rPr lang="en-US" sz="2800" dirty="0"/>
              <a:t> a portal which thinks providing</a:t>
            </a:r>
          </a:p>
          <a:p>
            <a:r>
              <a:rPr lang="en-US" sz="2800" dirty="0"/>
              <a:t>users as the main target and provides services at their home. also it provides so many shopping services along with deliveries only by sitting and using this portal at home.</a:t>
            </a:r>
            <a:endParaRPr lang="en-IN" sz="2800" dirty="0"/>
          </a:p>
        </p:txBody>
      </p:sp>
    </p:spTree>
    <p:extLst>
      <p:ext uri="{BB962C8B-B14F-4D97-AF65-F5344CB8AC3E}">
        <p14:creationId xmlns:p14="http://schemas.microsoft.com/office/powerpoint/2010/main" val="401206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F874B-19AE-465B-BE01-6BCE4D0B0D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479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EC17A-3D70-4E72-A241-479D26669088}"/>
              </a:ext>
            </a:extLst>
          </p:cNvPr>
          <p:cNvPicPr>
            <a:picLocks noChangeAspect="1"/>
          </p:cNvPicPr>
          <p:nvPr/>
        </p:nvPicPr>
        <p:blipFill>
          <a:blip r:embed="rId2"/>
          <a:stretch>
            <a:fillRect/>
          </a:stretch>
        </p:blipFill>
        <p:spPr>
          <a:xfrm>
            <a:off x="103573" y="58260"/>
            <a:ext cx="5918446" cy="3329126"/>
          </a:xfrm>
          <a:prstGeom prst="rect">
            <a:avLst/>
          </a:prstGeom>
        </p:spPr>
      </p:pic>
      <p:pic>
        <p:nvPicPr>
          <p:cNvPr id="7" name="Picture 6">
            <a:extLst>
              <a:ext uri="{FF2B5EF4-FFF2-40B4-BE49-F238E27FC236}">
                <a16:creationId xmlns:a16="http://schemas.microsoft.com/office/drawing/2014/main" id="{DC22ADBE-8089-4AC6-A089-EF5FCD300BB0}"/>
              </a:ext>
            </a:extLst>
          </p:cNvPr>
          <p:cNvPicPr>
            <a:picLocks noChangeAspect="1"/>
          </p:cNvPicPr>
          <p:nvPr/>
        </p:nvPicPr>
        <p:blipFill>
          <a:blip r:embed="rId3"/>
          <a:stretch>
            <a:fillRect/>
          </a:stretch>
        </p:blipFill>
        <p:spPr>
          <a:xfrm>
            <a:off x="6096000" y="58260"/>
            <a:ext cx="6022019" cy="3387386"/>
          </a:xfrm>
          <a:prstGeom prst="rect">
            <a:avLst/>
          </a:prstGeom>
        </p:spPr>
      </p:pic>
      <p:pic>
        <p:nvPicPr>
          <p:cNvPr id="9" name="Picture 8">
            <a:extLst>
              <a:ext uri="{FF2B5EF4-FFF2-40B4-BE49-F238E27FC236}">
                <a16:creationId xmlns:a16="http://schemas.microsoft.com/office/drawing/2014/main" id="{52CAB99A-9C6F-452C-8372-D767FA4BD1EB}"/>
              </a:ext>
            </a:extLst>
          </p:cNvPr>
          <p:cNvPicPr>
            <a:picLocks noChangeAspect="1"/>
          </p:cNvPicPr>
          <p:nvPr/>
        </p:nvPicPr>
        <p:blipFill>
          <a:blip r:embed="rId4"/>
          <a:stretch>
            <a:fillRect/>
          </a:stretch>
        </p:blipFill>
        <p:spPr>
          <a:xfrm>
            <a:off x="3349840" y="3240904"/>
            <a:ext cx="6430392" cy="3617096"/>
          </a:xfrm>
          <a:prstGeom prst="rect">
            <a:avLst/>
          </a:prstGeom>
        </p:spPr>
      </p:pic>
    </p:spTree>
    <p:extLst>
      <p:ext uri="{BB962C8B-B14F-4D97-AF65-F5344CB8AC3E}">
        <p14:creationId xmlns:p14="http://schemas.microsoft.com/office/powerpoint/2010/main" val="33791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F22FB-B51F-4F08-96E3-0BCF660F6DE2}"/>
              </a:ext>
            </a:extLst>
          </p:cNvPr>
          <p:cNvPicPr>
            <a:picLocks noChangeAspect="1"/>
          </p:cNvPicPr>
          <p:nvPr/>
        </p:nvPicPr>
        <p:blipFill>
          <a:blip r:embed="rId2"/>
          <a:stretch>
            <a:fillRect/>
          </a:stretch>
        </p:blipFill>
        <p:spPr>
          <a:xfrm>
            <a:off x="62144" y="72685"/>
            <a:ext cx="5966782" cy="3356315"/>
          </a:xfrm>
          <a:prstGeom prst="rect">
            <a:avLst/>
          </a:prstGeom>
        </p:spPr>
      </p:pic>
      <p:pic>
        <p:nvPicPr>
          <p:cNvPr id="7" name="Picture 6">
            <a:extLst>
              <a:ext uri="{FF2B5EF4-FFF2-40B4-BE49-F238E27FC236}">
                <a16:creationId xmlns:a16="http://schemas.microsoft.com/office/drawing/2014/main" id="{DD38B9E1-C1A9-4936-9842-1FB9B745DA63}"/>
              </a:ext>
            </a:extLst>
          </p:cNvPr>
          <p:cNvPicPr>
            <a:picLocks noChangeAspect="1"/>
          </p:cNvPicPr>
          <p:nvPr/>
        </p:nvPicPr>
        <p:blipFill>
          <a:blip r:embed="rId3"/>
          <a:stretch>
            <a:fillRect/>
          </a:stretch>
        </p:blipFill>
        <p:spPr>
          <a:xfrm>
            <a:off x="6096000" y="37729"/>
            <a:ext cx="6096000" cy="3429000"/>
          </a:xfrm>
          <a:prstGeom prst="rect">
            <a:avLst/>
          </a:prstGeom>
        </p:spPr>
      </p:pic>
      <p:pic>
        <p:nvPicPr>
          <p:cNvPr id="9" name="Picture 8">
            <a:extLst>
              <a:ext uri="{FF2B5EF4-FFF2-40B4-BE49-F238E27FC236}">
                <a16:creationId xmlns:a16="http://schemas.microsoft.com/office/drawing/2014/main" id="{4D5999BA-68B4-4F0B-BA39-88DA9FA27E87}"/>
              </a:ext>
            </a:extLst>
          </p:cNvPr>
          <p:cNvPicPr>
            <a:picLocks noChangeAspect="1"/>
          </p:cNvPicPr>
          <p:nvPr/>
        </p:nvPicPr>
        <p:blipFill>
          <a:blip r:embed="rId4"/>
          <a:stretch>
            <a:fillRect/>
          </a:stretch>
        </p:blipFill>
        <p:spPr>
          <a:xfrm>
            <a:off x="3339975" y="3466729"/>
            <a:ext cx="5966782" cy="3356315"/>
          </a:xfrm>
          <a:prstGeom prst="rect">
            <a:avLst/>
          </a:prstGeom>
        </p:spPr>
      </p:pic>
    </p:spTree>
    <p:extLst>
      <p:ext uri="{BB962C8B-B14F-4D97-AF65-F5344CB8AC3E}">
        <p14:creationId xmlns:p14="http://schemas.microsoft.com/office/powerpoint/2010/main" val="263732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217590-B975-48C5-B57D-DB3DAB1107E5}"/>
              </a:ext>
            </a:extLst>
          </p:cNvPr>
          <p:cNvSpPr txBox="1"/>
          <p:nvPr/>
        </p:nvSpPr>
        <p:spPr>
          <a:xfrm>
            <a:off x="2119913" y="467843"/>
            <a:ext cx="7952173" cy="707886"/>
          </a:xfrm>
          <a:prstGeom prst="rect">
            <a:avLst/>
          </a:prstGeom>
          <a:noFill/>
        </p:spPr>
        <p:txBody>
          <a:bodyPr wrap="square">
            <a:spAutoFit/>
          </a:bodyPr>
          <a:lstStyle/>
          <a:p>
            <a:pPr algn="ctr"/>
            <a:r>
              <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rPr>
              <a:t>S/W and H/W Requirements</a:t>
            </a:r>
          </a:p>
        </p:txBody>
      </p:sp>
      <p:sp>
        <p:nvSpPr>
          <p:cNvPr id="5" name="AutoShape 4" descr="Software 101: A Complete Guide to Different Types of Software">
            <a:extLst>
              <a:ext uri="{FF2B5EF4-FFF2-40B4-BE49-F238E27FC236}">
                <a16:creationId xmlns:a16="http://schemas.microsoft.com/office/drawing/2014/main" id="{6093B7C5-55D3-4BB0-A133-47A03D3A40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Software 101: A Complete Guide to Different Types of Software">
            <a:extLst>
              <a:ext uri="{FF2B5EF4-FFF2-40B4-BE49-F238E27FC236}">
                <a16:creationId xmlns:a16="http://schemas.microsoft.com/office/drawing/2014/main" id="{F6C6958D-0B37-4E3C-BEE4-79AB94D2407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8" name="Picture 8" descr="Custom Software Development, HD Png Download , Transparent Png Image -  PNGitem">
            <a:extLst>
              <a:ext uri="{FF2B5EF4-FFF2-40B4-BE49-F238E27FC236}">
                <a16:creationId xmlns:a16="http://schemas.microsoft.com/office/drawing/2014/main" id="{DF3DD4C5-AD24-4563-A5EC-22242FA3C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59" y="2148387"/>
            <a:ext cx="4063924" cy="33172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BB5B22-6279-4097-B1FC-44EDB52D351D}"/>
              </a:ext>
            </a:extLst>
          </p:cNvPr>
          <p:cNvSpPr txBox="1"/>
          <p:nvPr/>
        </p:nvSpPr>
        <p:spPr>
          <a:xfrm>
            <a:off x="6248400" y="1864311"/>
            <a:ext cx="4493987" cy="2308324"/>
          </a:xfrm>
          <a:prstGeom prst="rect">
            <a:avLst/>
          </a:prstGeom>
          <a:noFill/>
        </p:spPr>
        <p:txBody>
          <a:bodyPr wrap="none" rtlCol="0">
            <a:spAutoFit/>
          </a:bodyPr>
          <a:lstStyle/>
          <a:p>
            <a:r>
              <a:rPr lang="en-US" u="sng" dirty="0">
                <a:solidFill>
                  <a:schemeClr val="bg2">
                    <a:lumMod val="25000"/>
                  </a:schemeClr>
                </a:solidFill>
              </a:rPr>
              <a:t>Server Side:</a:t>
            </a:r>
            <a:endParaRPr lang="en-US" dirty="0">
              <a:solidFill>
                <a:schemeClr val="bg2">
                  <a:lumMod val="25000"/>
                </a:schemeClr>
              </a:solidFill>
            </a:endParaRPr>
          </a:p>
          <a:p>
            <a:r>
              <a:rPr lang="en-US" dirty="0">
                <a:solidFill>
                  <a:schemeClr val="bg2">
                    <a:lumMod val="25000"/>
                  </a:schemeClr>
                </a:solidFill>
              </a:rPr>
              <a:t> </a:t>
            </a:r>
          </a:p>
          <a:p>
            <a:r>
              <a:rPr lang="en-US" b="1" dirty="0">
                <a:solidFill>
                  <a:schemeClr val="bg2">
                    <a:lumMod val="25000"/>
                  </a:schemeClr>
                </a:solidFill>
              </a:rPr>
              <a:t>Processor: </a:t>
            </a:r>
            <a:r>
              <a:rPr lang="en-US" dirty="0">
                <a:solidFill>
                  <a:schemeClr val="bg2">
                    <a:lumMod val="25000"/>
                  </a:schemeClr>
                </a:solidFill>
              </a:rPr>
              <a:t>Intel® Xeon® processor 3500 series</a:t>
            </a:r>
          </a:p>
          <a:p>
            <a:r>
              <a:rPr lang="en-US" b="1" dirty="0">
                <a:solidFill>
                  <a:schemeClr val="bg2">
                    <a:lumMod val="25000"/>
                  </a:schemeClr>
                </a:solidFill>
              </a:rPr>
              <a:t>HDD: </a:t>
            </a:r>
            <a:r>
              <a:rPr lang="en-US" dirty="0">
                <a:solidFill>
                  <a:schemeClr val="bg2">
                    <a:lumMod val="25000"/>
                  </a:schemeClr>
                </a:solidFill>
              </a:rPr>
              <a:t>Minimum 500GB Disk Space</a:t>
            </a:r>
          </a:p>
          <a:p>
            <a:r>
              <a:rPr lang="en-US" b="1" dirty="0">
                <a:solidFill>
                  <a:schemeClr val="bg2">
                    <a:lumMod val="25000"/>
                  </a:schemeClr>
                </a:solidFill>
              </a:rPr>
              <a:t>RAM: </a:t>
            </a:r>
            <a:r>
              <a:rPr lang="en-US" dirty="0">
                <a:solidFill>
                  <a:schemeClr val="bg2">
                    <a:lumMod val="25000"/>
                  </a:schemeClr>
                </a:solidFill>
              </a:rPr>
              <a:t>Minimum 4GB </a:t>
            </a:r>
          </a:p>
          <a:p>
            <a:r>
              <a:rPr lang="en-US" b="1" dirty="0">
                <a:solidFill>
                  <a:schemeClr val="bg2">
                    <a:lumMod val="25000"/>
                  </a:schemeClr>
                </a:solidFill>
              </a:rPr>
              <a:t>OS: </a:t>
            </a:r>
            <a:r>
              <a:rPr lang="en-US" dirty="0">
                <a:solidFill>
                  <a:schemeClr val="bg2">
                    <a:lumMod val="25000"/>
                  </a:schemeClr>
                </a:solidFill>
              </a:rPr>
              <a:t>Windows 10, Linux 6 </a:t>
            </a:r>
          </a:p>
          <a:p>
            <a:r>
              <a:rPr lang="en-US" b="1" dirty="0">
                <a:solidFill>
                  <a:schemeClr val="bg2">
                    <a:lumMod val="25000"/>
                  </a:schemeClr>
                </a:solidFill>
              </a:rPr>
              <a:t>Database: </a:t>
            </a:r>
            <a:r>
              <a:rPr lang="en-US" dirty="0">
                <a:solidFill>
                  <a:schemeClr val="bg2">
                    <a:lumMod val="25000"/>
                  </a:schemeClr>
                </a:solidFill>
              </a:rPr>
              <a:t>MySQL</a:t>
            </a:r>
          </a:p>
          <a:p>
            <a:endParaRPr lang="en-IN" dirty="0"/>
          </a:p>
        </p:txBody>
      </p:sp>
      <p:sp>
        <p:nvSpPr>
          <p:cNvPr id="8" name="TextBox 7">
            <a:extLst>
              <a:ext uri="{FF2B5EF4-FFF2-40B4-BE49-F238E27FC236}">
                <a16:creationId xmlns:a16="http://schemas.microsoft.com/office/drawing/2014/main" id="{6CE8AD4B-DD5B-4DBD-9F11-D803C8B064FB}"/>
              </a:ext>
            </a:extLst>
          </p:cNvPr>
          <p:cNvSpPr txBox="1"/>
          <p:nvPr/>
        </p:nvSpPr>
        <p:spPr>
          <a:xfrm>
            <a:off x="6248400" y="4214804"/>
            <a:ext cx="3703468" cy="2031325"/>
          </a:xfrm>
          <a:prstGeom prst="rect">
            <a:avLst/>
          </a:prstGeom>
          <a:noFill/>
        </p:spPr>
        <p:txBody>
          <a:bodyPr wrap="square" rtlCol="0">
            <a:spAutoFit/>
          </a:bodyPr>
          <a:lstStyle/>
          <a:p>
            <a:r>
              <a:rPr lang="en-US" u="sng" dirty="0">
                <a:solidFill>
                  <a:schemeClr val="bg2">
                    <a:lumMod val="25000"/>
                  </a:schemeClr>
                </a:solidFill>
              </a:rPr>
              <a:t>Client Side (minimum requirement):</a:t>
            </a:r>
            <a:endParaRPr lang="en-US" dirty="0">
              <a:solidFill>
                <a:schemeClr val="bg2">
                  <a:lumMod val="25000"/>
                </a:schemeClr>
              </a:solidFill>
            </a:endParaRPr>
          </a:p>
          <a:p>
            <a:r>
              <a:rPr lang="en-US" dirty="0">
                <a:solidFill>
                  <a:schemeClr val="bg2">
                    <a:lumMod val="25000"/>
                  </a:schemeClr>
                </a:solidFill>
              </a:rPr>
              <a:t> </a:t>
            </a:r>
          </a:p>
          <a:p>
            <a:r>
              <a:rPr lang="en-US" b="1" dirty="0">
                <a:solidFill>
                  <a:schemeClr val="bg2">
                    <a:lumMod val="25000"/>
                  </a:schemeClr>
                </a:solidFill>
              </a:rPr>
              <a:t>Processor: </a:t>
            </a:r>
            <a:r>
              <a:rPr lang="en-US" dirty="0">
                <a:solidFill>
                  <a:schemeClr val="bg2">
                    <a:lumMod val="25000"/>
                  </a:schemeClr>
                </a:solidFill>
              </a:rPr>
              <a:t>Intel Dual Core</a:t>
            </a:r>
          </a:p>
          <a:p>
            <a:r>
              <a:rPr lang="en-US" b="1" dirty="0">
                <a:solidFill>
                  <a:schemeClr val="bg2">
                    <a:lumMod val="25000"/>
                  </a:schemeClr>
                </a:solidFill>
              </a:rPr>
              <a:t>HDD: </a:t>
            </a:r>
            <a:r>
              <a:rPr lang="en-US" dirty="0">
                <a:solidFill>
                  <a:schemeClr val="bg2">
                    <a:lumMod val="25000"/>
                  </a:schemeClr>
                </a:solidFill>
              </a:rPr>
              <a:t>Minimum 80GB Disk Space</a:t>
            </a:r>
          </a:p>
          <a:p>
            <a:r>
              <a:rPr lang="en-US" b="1" dirty="0">
                <a:solidFill>
                  <a:schemeClr val="bg2">
                    <a:lumMod val="25000"/>
                  </a:schemeClr>
                </a:solidFill>
              </a:rPr>
              <a:t>RAM: </a:t>
            </a:r>
            <a:r>
              <a:rPr lang="en-US" dirty="0">
                <a:solidFill>
                  <a:schemeClr val="bg2">
                    <a:lumMod val="25000"/>
                  </a:schemeClr>
                </a:solidFill>
              </a:rPr>
              <a:t>Minimum 4GB</a:t>
            </a:r>
          </a:p>
          <a:p>
            <a:r>
              <a:rPr lang="en-US" b="1" dirty="0">
                <a:solidFill>
                  <a:schemeClr val="bg2">
                    <a:lumMod val="25000"/>
                  </a:schemeClr>
                </a:solidFill>
              </a:rPr>
              <a:t>OS: </a:t>
            </a:r>
            <a:r>
              <a:rPr lang="en-US" dirty="0">
                <a:solidFill>
                  <a:schemeClr val="bg2">
                    <a:lumMod val="25000"/>
                  </a:schemeClr>
                </a:solidFill>
              </a:rPr>
              <a:t>Windows 7, Linux</a:t>
            </a:r>
          </a:p>
          <a:p>
            <a:endParaRPr lang="en-IN" dirty="0"/>
          </a:p>
        </p:txBody>
      </p:sp>
    </p:spTree>
    <p:extLst>
      <p:ext uri="{BB962C8B-B14F-4D97-AF65-F5344CB8AC3E}">
        <p14:creationId xmlns:p14="http://schemas.microsoft.com/office/powerpoint/2010/main" val="199140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8DF891-85AF-4297-AC19-AAF5BF271DB5}"/>
              </a:ext>
            </a:extLst>
          </p:cNvPr>
          <p:cNvSpPr txBox="1"/>
          <p:nvPr/>
        </p:nvSpPr>
        <p:spPr>
          <a:xfrm>
            <a:off x="2119913" y="467843"/>
            <a:ext cx="7952173" cy="707886"/>
          </a:xfrm>
          <a:prstGeom prst="rect">
            <a:avLst/>
          </a:prstGeom>
          <a:noFill/>
        </p:spPr>
        <p:txBody>
          <a:bodyPr wrap="square">
            <a:spAutoFit/>
          </a:bodyPr>
          <a:lstStyle/>
          <a:p>
            <a:pPr algn="ctr"/>
            <a:r>
              <a:rPr lang="en-US" sz="4000" dirty="0">
                <a:ln w="0"/>
                <a:solidFill>
                  <a:schemeClr val="tx1">
                    <a:lumMod val="85000"/>
                    <a:lumOff val="15000"/>
                  </a:schemeClr>
                </a:solidFill>
                <a:effectLst>
                  <a:outerShdw blurRad="38100" dist="19050" dir="2700000" algn="tl" rotWithShape="0">
                    <a:schemeClr val="dk1">
                      <a:alpha val="40000"/>
                    </a:schemeClr>
                  </a:outerShdw>
                </a:effectLst>
              </a:rPr>
              <a:t>Advantages</a:t>
            </a:r>
            <a:endPar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2B884914-BBB0-4696-A3F9-DDB7E5E71F4F}"/>
              </a:ext>
            </a:extLst>
          </p:cNvPr>
          <p:cNvSpPr txBox="1"/>
          <p:nvPr/>
        </p:nvSpPr>
        <p:spPr>
          <a:xfrm>
            <a:off x="4252405" y="1890943"/>
            <a:ext cx="7670306" cy="4247317"/>
          </a:xfrm>
          <a:prstGeom prst="rect">
            <a:avLst/>
          </a:prstGeom>
          <a:noFill/>
        </p:spPr>
        <p:txBody>
          <a:bodyPr wrap="square">
            <a:spAutoFit/>
          </a:bodyPr>
          <a:lstStyle/>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Computerized Mobile Shop System is better than the Manual Shop System.</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Accuracy and Security can be maintained easily by the Admin.</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It can handle all the Information about the Customer, Clients, Items and Admin.</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All the information about sale, purchase will be maintain properly in this system.</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All manual calculation of sale or all the money management will be performed by the computer automatically.</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This system will provide timely report information.</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It will produce report for sale, bill information.</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The computer can hold amount of data in its storage device.</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ea typeface="Times New Roman" panose="02020603050405020304" pitchFamily="18" charset="0"/>
              </a:rPr>
              <a:t>The operation and speed of the computer is very high.</a:t>
            </a:r>
          </a:p>
          <a:p>
            <a:pPr marL="342900" lvl="0" indent="-342900" algn="just">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rPr>
              <a:t>We can calculate result and print any report within seconds.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rPr>
              <a:t>Any difficulties we can solve easily.</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rPr>
              <a:t>A database application can be stored in computer effectively.</a:t>
            </a:r>
            <a:endParaRPr lang="en-IN" sz="1800" dirty="0">
              <a:effectLst/>
              <a:latin typeface="Times New Roman" panose="02020603050405020304" pitchFamily="18" charset="0"/>
              <a:ea typeface="Times New Roman" panose="02020603050405020304" pitchFamily="18" charset="0"/>
            </a:endParaRPr>
          </a:p>
        </p:txBody>
      </p:sp>
      <p:pic>
        <p:nvPicPr>
          <p:cNvPr id="11266" name="Picture 2" descr="Advantages and disadvantages of selling quality products - Australian Seller">
            <a:extLst>
              <a:ext uri="{FF2B5EF4-FFF2-40B4-BE49-F238E27FC236}">
                <a16:creationId xmlns:a16="http://schemas.microsoft.com/office/drawing/2014/main" id="{DEDCA5EF-BA9E-4EC9-BE6F-2A541950D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3810" y="107596"/>
            <a:ext cx="1588178" cy="15881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5 Advantages And Disadvantages Of Using DNS In Networking | TinyDNS.org">
            <a:extLst>
              <a:ext uri="{FF2B5EF4-FFF2-40B4-BE49-F238E27FC236}">
                <a16:creationId xmlns:a16="http://schemas.microsoft.com/office/drawing/2014/main" id="{3EB8EB65-42F8-461C-AE7F-A47A8F98B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979720"/>
            <a:ext cx="3259770" cy="325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1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CB9A7C-B48C-43A5-B247-41CC966AFA3A}"/>
              </a:ext>
            </a:extLst>
          </p:cNvPr>
          <p:cNvSpPr txBox="1"/>
          <p:nvPr/>
        </p:nvSpPr>
        <p:spPr>
          <a:xfrm>
            <a:off x="2119913" y="467843"/>
            <a:ext cx="7952173" cy="707886"/>
          </a:xfrm>
          <a:prstGeom prst="rect">
            <a:avLst/>
          </a:prstGeom>
          <a:noFill/>
        </p:spPr>
        <p:txBody>
          <a:bodyPr wrap="square">
            <a:spAutoFit/>
          </a:bodyPr>
          <a:lstStyle/>
          <a:p>
            <a:pPr algn="ctr"/>
            <a:r>
              <a:rPr lang="en-US" sz="4000" dirty="0">
                <a:ln w="0"/>
                <a:solidFill>
                  <a:schemeClr val="tx1">
                    <a:lumMod val="85000"/>
                    <a:lumOff val="15000"/>
                  </a:schemeClr>
                </a:solidFill>
                <a:effectLst>
                  <a:outerShdw blurRad="38100" dist="19050" dir="2700000" algn="tl" rotWithShape="0">
                    <a:schemeClr val="dk1">
                      <a:alpha val="40000"/>
                    </a:schemeClr>
                  </a:outerShdw>
                </a:effectLst>
              </a:rPr>
              <a:t>Conclusion</a:t>
            </a:r>
            <a:endPar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BB283048-29AA-450A-ADAA-0F28CA4F9702}"/>
              </a:ext>
            </a:extLst>
          </p:cNvPr>
          <p:cNvSpPr txBox="1"/>
          <p:nvPr/>
        </p:nvSpPr>
        <p:spPr>
          <a:xfrm>
            <a:off x="3737499" y="1999201"/>
            <a:ext cx="8522564" cy="3929281"/>
          </a:xfrm>
          <a:prstGeom prst="rect">
            <a:avLst/>
          </a:prstGeom>
          <a:noFill/>
        </p:spPr>
        <p:txBody>
          <a:bodyPr wrap="square">
            <a:spAutoFit/>
          </a:bodyPr>
          <a:lstStyle/>
          <a:p>
            <a:pPr marL="622935">
              <a:spcBef>
                <a:spcPts val="590"/>
              </a:spcBef>
            </a:pPr>
            <a:r>
              <a:rPr lang="en-US" sz="1800" dirty="0">
                <a:effectLst/>
                <a:latin typeface="Times New Roman" panose="02020603050405020304" pitchFamily="18" charset="0"/>
                <a:ea typeface="Times New Roman" panose="02020603050405020304" pitchFamily="18" charset="0"/>
              </a:rPr>
              <a:t>Technology has made significant progress over the years to provide consumers a better online shopping experience and will continue to do so for years to come.  </a:t>
            </a:r>
            <a:endParaRPr lang="en-IN" sz="1800" dirty="0">
              <a:effectLst/>
              <a:latin typeface="Times New Roman" panose="02020603050405020304" pitchFamily="18" charset="0"/>
              <a:ea typeface="Times New Roman" panose="02020603050405020304" pitchFamily="18" charset="0"/>
            </a:endParaRPr>
          </a:p>
          <a:p>
            <a:pPr marL="622935">
              <a:spcBef>
                <a:spcPts val="590"/>
              </a:spcBef>
            </a:pPr>
            <a:r>
              <a:rPr lang="en-US" sz="1800" dirty="0">
                <a:effectLst/>
                <a:latin typeface="Times New Roman" panose="02020603050405020304" pitchFamily="18" charset="0"/>
                <a:ea typeface="Times New Roman" panose="02020603050405020304" pitchFamily="18" charset="0"/>
              </a:rPr>
              <a:t>With the rapid growth of products and brands, people have speculated that online shopping will overtake in-store shopping.  While this has been the case in some areas, there is still demand for brick and mortar stores in market areas where the consumer feels more comfortable seeing and touching the product being bought.  </a:t>
            </a:r>
            <a:endParaRPr lang="en-IN" sz="1800" dirty="0">
              <a:effectLst/>
              <a:latin typeface="Times New Roman" panose="02020603050405020304" pitchFamily="18" charset="0"/>
              <a:ea typeface="Times New Roman" panose="02020603050405020304" pitchFamily="18" charset="0"/>
            </a:endParaRPr>
          </a:p>
          <a:p>
            <a:pPr marL="622935">
              <a:spcBef>
                <a:spcPts val="590"/>
              </a:spcBef>
            </a:pPr>
            <a:r>
              <a:rPr lang="en-US" sz="1800" dirty="0">
                <a:effectLst/>
                <a:latin typeface="Times New Roman" panose="02020603050405020304" pitchFamily="18" charset="0"/>
                <a:ea typeface="Times New Roman" panose="02020603050405020304" pitchFamily="18" charset="0"/>
              </a:rPr>
              <a:t>            However, the availability of online shopping has produced a more educated consumer that can shop around with relative ease without having to spend a large amount of time.  In exchange, online shopping has opened up doors to many small retailers that would never be in business if they had to incur the high cost of owning a brick and mortar store.  At the end, it has been a win-win situation for both consumer and sellers.</a:t>
            </a:r>
            <a:endParaRPr lang="en-IN" sz="1800" dirty="0">
              <a:effectLst/>
              <a:latin typeface="Times New Roman" panose="02020603050405020304" pitchFamily="18" charset="0"/>
              <a:ea typeface="Times New Roman" panose="02020603050405020304" pitchFamily="18" charset="0"/>
            </a:endParaRPr>
          </a:p>
          <a:p>
            <a:pPr marL="603250" algn="just">
              <a:spcBef>
                <a:spcPts val="445"/>
              </a:spcBef>
              <a:spcAft>
                <a:spcPts val="0"/>
              </a:spcAft>
            </a:pPr>
            <a:r>
              <a:rPr lang="en-US" sz="2000" b="0" u="none" strike="noStrike" kern="0" dirty="0">
                <a:effectLst/>
                <a:uFill>
                  <a:solidFill>
                    <a:srgbClr val="000000"/>
                  </a:solidFill>
                </a:uFill>
                <a:latin typeface="Times New Roman" panose="02020603050405020304" pitchFamily="18" charset="0"/>
                <a:ea typeface="Times New Roman" panose="02020603050405020304" pitchFamily="18" charset="0"/>
              </a:rPr>
              <a:t> </a:t>
            </a:r>
            <a:endParaRPr lang="en-IN" sz="2000" b="1" u="sng" kern="0" dirty="0">
              <a:effectLst/>
              <a:uFill>
                <a:solidFill>
                  <a:srgbClr val="000000"/>
                </a:solidFill>
              </a:uFill>
              <a:latin typeface="Times New Roman" panose="02020603050405020304" pitchFamily="18" charset="0"/>
              <a:ea typeface="Times New Roman" panose="02020603050405020304" pitchFamily="18" charset="0"/>
            </a:endParaRPr>
          </a:p>
        </p:txBody>
      </p:sp>
      <p:pic>
        <p:nvPicPr>
          <p:cNvPr id="13314" name="Picture 2" descr="The Conclusion. Section 17 from “Reinventing Societal… | by Vinod Khosla |  codeburst">
            <a:extLst>
              <a:ext uri="{FF2B5EF4-FFF2-40B4-BE49-F238E27FC236}">
                <a16:creationId xmlns:a16="http://schemas.microsoft.com/office/drawing/2014/main" id="{1CB7C80F-AB01-422A-AA2D-56FF7A3F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4718" y="41898"/>
            <a:ext cx="1926454" cy="15411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onclusion en ALD Automotive zorgen voor innovatie | ALD Automotive -  Nieuws- en persberichten | ALD Automotive">
            <a:extLst>
              <a:ext uri="{FF2B5EF4-FFF2-40B4-BE49-F238E27FC236}">
                <a16:creationId xmlns:a16="http://schemas.microsoft.com/office/drawing/2014/main" id="{2617F6C3-8A12-4F32-9CE5-ACF9D2831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51" y="2356661"/>
            <a:ext cx="3678924" cy="264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9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27984-BB65-4D3D-8E07-2DCF67FDDD92}"/>
              </a:ext>
            </a:extLst>
          </p:cNvPr>
          <p:cNvSpPr txBox="1"/>
          <p:nvPr/>
        </p:nvSpPr>
        <p:spPr>
          <a:xfrm>
            <a:off x="2119913" y="467843"/>
            <a:ext cx="7952173" cy="707886"/>
          </a:xfrm>
          <a:prstGeom prst="rect">
            <a:avLst/>
          </a:prstGeom>
          <a:noFill/>
        </p:spPr>
        <p:txBody>
          <a:bodyPr wrap="square">
            <a:spAutoFit/>
          </a:bodyPr>
          <a:lstStyle/>
          <a:p>
            <a:pPr algn="ctr"/>
            <a:r>
              <a:rPr lang="en-US" sz="4000" dirty="0">
                <a:ln w="0"/>
                <a:solidFill>
                  <a:schemeClr val="tx1">
                    <a:lumMod val="85000"/>
                    <a:lumOff val="15000"/>
                  </a:schemeClr>
                </a:solidFill>
                <a:effectLst>
                  <a:outerShdw blurRad="38100" dist="19050" dir="2700000" algn="tl" rotWithShape="0">
                    <a:schemeClr val="dk1">
                      <a:alpha val="40000"/>
                    </a:schemeClr>
                  </a:outerShdw>
                </a:effectLst>
              </a:rPr>
              <a:t>Future Enhancement</a:t>
            </a:r>
            <a:endPar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DA0E90F-908E-43E8-A3D3-1C04714B63F3}"/>
              </a:ext>
            </a:extLst>
          </p:cNvPr>
          <p:cNvSpPr txBox="1"/>
          <p:nvPr/>
        </p:nvSpPr>
        <p:spPr>
          <a:xfrm>
            <a:off x="5349240" y="2090618"/>
            <a:ext cx="6492240" cy="3323987"/>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2">
                    <a:lumMod val="25000"/>
                  </a:schemeClr>
                </a:solidFill>
              </a:rPr>
              <a:t>This project can enhanced further by adding Feedback system also by Adding Speed and Regular Delivery options.</a:t>
            </a:r>
          </a:p>
          <a:p>
            <a:pPr marL="285750" indent="-285750">
              <a:buFont typeface="Arial" panose="020B0604020202020204" pitchFamily="34" charset="0"/>
              <a:buChar char="•"/>
            </a:pPr>
            <a:endParaRPr lang="en-IN" sz="2400" dirty="0">
              <a:solidFill>
                <a:schemeClr val="bg2">
                  <a:lumMod val="25000"/>
                </a:schemeClr>
              </a:solidFill>
            </a:endParaRPr>
          </a:p>
          <a:p>
            <a:pPr marL="285750" indent="-285750" algn="just">
              <a:buFont typeface="Arial" panose="020B0604020202020204" pitchFamily="34" charset="0"/>
              <a:buChar char="•"/>
            </a:pPr>
            <a:r>
              <a:rPr lang="en-US" sz="2400" dirty="0">
                <a:solidFill>
                  <a:schemeClr val="bg2">
                    <a:lumMod val="25000"/>
                  </a:schemeClr>
                </a:solidFill>
              </a:rPr>
              <a:t>The software is flexible enough to be modified and implemented as per future requirements. We have tried our Best to present this free and user–friendly website to Institutes.</a:t>
            </a:r>
          </a:p>
          <a:p>
            <a:endParaRPr lang="en-IN" dirty="0"/>
          </a:p>
        </p:txBody>
      </p:sp>
      <p:pic>
        <p:nvPicPr>
          <p:cNvPr id="14338" name="Picture 2" descr="The Potential of Decentralized Artificial Intelligence in the Future">
            <a:extLst>
              <a:ext uri="{FF2B5EF4-FFF2-40B4-BE49-F238E27FC236}">
                <a16:creationId xmlns:a16="http://schemas.microsoft.com/office/drawing/2014/main" id="{6BC16E1A-45C1-4EF0-A0D0-AF9A79E44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2" y="1828757"/>
            <a:ext cx="4707408" cy="261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0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F7333-0138-4772-9799-504A8B97A5D9}"/>
              </a:ext>
            </a:extLst>
          </p:cNvPr>
          <p:cNvSpPr txBox="1"/>
          <p:nvPr/>
        </p:nvSpPr>
        <p:spPr>
          <a:xfrm>
            <a:off x="2119913" y="467843"/>
            <a:ext cx="7952173" cy="707886"/>
          </a:xfrm>
          <a:prstGeom prst="rect">
            <a:avLst/>
          </a:prstGeom>
          <a:noFill/>
        </p:spPr>
        <p:txBody>
          <a:bodyPr wrap="square">
            <a:spAutoFit/>
          </a:bodyPr>
          <a:lstStyle/>
          <a:p>
            <a:pPr algn="ctr"/>
            <a:r>
              <a:rPr lang="en-US" sz="4000" dirty="0">
                <a:ln w="0"/>
                <a:solidFill>
                  <a:schemeClr val="tx1">
                    <a:lumMod val="85000"/>
                    <a:lumOff val="15000"/>
                  </a:schemeClr>
                </a:solidFill>
                <a:effectLst>
                  <a:outerShdw blurRad="38100" dist="19050" dir="2700000" algn="tl" rotWithShape="0">
                    <a:schemeClr val="dk1">
                      <a:alpha val="40000"/>
                    </a:schemeClr>
                  </a:outerShdw>
                </a:effectLst>
              </a:rPr>
              <a:t>References</a:t>
            </a:r>
            <a:endPar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15362" name="Picture 2" descr="How to List Resume References in 2022">
            <a:extLst>
              <a:ext uri="{FF2B5EF4-FFF2-40B4-BE49-F238E27FC236}">
                <a16:creationId xmlns:a16="http://schemas.microsoft.com/office/drawing/2014/main" id="{0652A2EC-5647-4176-B624-29BBF3D99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59" y="1806131"/>
            <a:ext cx="3489769" cy="40874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A38628-2DB2-4ABE-A2FF-5DDDD30F9CD3}"/>
              </a:ext>
            </a:extLst>
          </p:cNvPr>
          <p:cNvSpPr txBox="1"/>
          <p:nvPr/>
        </p:nvSpPr>
        <p:spPr>
          <a:xfrm>
            <a:off x="5303520" y="1806131"/>
            <a:ext cx="6519672" cy="3970318"/>
          </a:xfrm>
          <a:prstGeom prst="rect">
            <a:avLst/>
          </a:prstGeom>
          <a:noFill/>
        </p:spPr>
        <p:txBody>
          <a:bodyPr wrap="square">
            <a:spAutoFit/>
          </a:bodyPr>
          <a:lstStyle/>
          <a:p>
            <a:pPr>
              <a:spcBef>
                <a:spcPts val="45"/>
              </a:spcBef>
            </a:pPr>
            <a:r>
              <a:rPr lang="en-US" sz="1800" dirty="0">
                <a:effectLst/>
                <a:latin typeface="Times New Roman" panose="02020603050405020304" pitchFamily="18" charset="0"/>
                <a:ea typeface="Times New Roman" panose="02020603050405020304" pitchFamily="18" charset="0"/>
              </a:rPr>
              <a:t>1.Github</a:t>
            </a:r>
            <a:endParaRPr lang="en-IN" sz="1800" dirty="0">
              <a:effectLst/>
              <a:latin typeface="Times New Roman" panose="02020603050405020304" pitchFamily="18" charset="0"/>
              <a:ea typeface="Times New Roman" panose="02020603050405020304" pitchFamily="18" charset="0"/>
            </a:endParaRPr>
          </a:p>
          <a:p>
            <a:pPr>
              <a:spcBef>
                <a:spcPts val="45"/>
              </a:spcBef>
            </a:pPr>
            <a:r>
              <a:rPr lang="en-US" sz="1800" dirty="0">
                <a:effectLst/>
                <a:latin typeface="Times New Roman" panose="02020603050405020304" pitchFamily="18" charset="0"/>
                <a:ea typeface="Times New Roman" panose="02020603050405020304" pitchFamily="18" charset="0"/>
              </a:rPr>
              <a:t>2.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https://reactjs.org/community/examples.html</a:t>
            </a:r>
            <a:endParaRPr lang="en-IN" sz="1800" dirty="0">
              <a:effectLst/>
              <a:latin typeface="Times New Roman" panose="02020603050405020304" pitchFamily="18" charset="0"/>
              <a:ea typeface="Times New Roman" panose="02020603050405020304" pitchFamily="18" charset="0"/>
            </a:endParaRPr>
          </a:p>
          <a:p>
            <a:pPr>
              <a:spcBef>
                <a:spcPts val="45"/>
              </a:spcBef>
            </a:pPr>
            <a:r>
              <a:rPr lang="en-US" sz="1800" dirty="0">
                <a:effectLst/>
                <a:latin typeface="Times New Roman" panose="02020603050405020304" pitchFamily="18" charset="0"/>
                <a:ea typeface="Times New Roman" panose="02020603050405020304" pitchFamily="18" charset="0"/>
              </a:rPr>
              <a:t>3.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https://docs.inspireui.com/evastore/</a:t>
            </a:r>
            <a:endParaRPr lang="en-IN" sz="1800" dirty="0">
              <a:effectLst/>
              <a:latin typeface="Times New Roman" panose="02020603050405020304" pitchFamily="18" charset="0"/>
              <a:ea typeface="Times New Roman" panose="02020603050405020304" pitchFamily="18" charset="0"/>
            </a:endParaRPr>
          </a:p>
          <a:p>
            <a:pPr>
              <a:spcBef>
                <a:spcPts val="45"/>
              </a:spcBef>
            </a:pPr>
            <a:r>
              <a:rPr lang="en-US" sz="1800" dirty="0">
                <a:effectLst/>
                <a:latin typeface="Times New Roman" panose="02020603050405020304" pitchFamily="18" charset="0"/>
                <a:ea typeface="Times New Roman" panose="02020603050405020304" pitchFamily="18" charset="0"/>
              </a:rPr>
              <a:t>4. https://docs.spring.io/spring-boot/docs/current/reference/htmlsingle/</a:t>
            </a:r>
            <a:endParaRPr lang="en-IN" sz="1800" dirty="0">
              <a:effectLst/>
              <a:latin typeface="Times New Roman" panose="02020603050405020304" pitchFamily="18" charset="0"/>
              <a:ea typeface="Times New Roman" panose="02020603050405020304" pitchFamily="18" charset="0"/>
            </a:endParaRPr>
          </a:p>
          <a:p>
            <a:pPr>
              <a:spcBef>
                <a:spcPts val="4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85775"/>
            <a:r>
              <a:rPr lang="en-US" sz="1800" b="1" dirty="0">
                <a:effectLst/>
                <a:latin typeface="Times New Roman" panose="02020603050405020304" pitchFamily="18" charset="0"/>
                <a:ea typeface="Times New Roman" panose="02020603050405020304" pitchFamily="18" charset="0"/>
              </a:rPr>
              <a:t>ONLINE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REFERENCE</a:t>
            </a:r>
            <a:endParaRPr lang="en-IN" sz="1800" dirty="0">
              <a:effectLst/>
              <a:latin typeface="Times New Roman" panose="02020603050405020304" pitchFamily="18" charset="0"/>
              <a:ea typeface="Times New Roman" panose="02020603050405020304" pitchFamily="18" charset="0"/>
            </a:endParaRPr>
          </a:p>
          <a:p>
            <a:pPr marL="485775"/>
            <a:r>
              <a:rPr lang="en-US" sz="1800" b="1" dirty="0">
                <a:effectLst/>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485775"/>
            <a:r>
              <a:rPr lang="en-US" sz="1800" b="1" dirty="0">
                <a:effectLst/>
                <a:latin typeface="Times New Roman" panose="02020603050405020304" pitchFamily="18" charset="0"/>
                <a:ea typeface="Times New Roman" panose="02020603050405020304" pitchFamily="18" charset="0"/>
                <a:hlinkClick r:id="rId5"/>
              </a:rPr>
              <a:t>https://www.slideshare.net/JayedImran1/online-shop-project-report</a:t>
            </a:r>
            <a:endParaRPr lang="en-IN" b="1" dirty="0">
              <a:latin typeface="Times New Roman" panose="02020603050405020304" pitchFamily="18" charset="0"/>
              <a:ea typeface="Times New Roman" panose="02020603050405020304" pitchFamily="18" charset="0"/>
            </a:endParaRPr>
          </a:p>
          <a:p>
            <a:pPr marL="485775"/>
            <a:endParaRPr lang="en-IN" dirty="0">
              <a:solidFill>
                <a:srgbClr val="1A0DAB"/>
              </a:solidFill>
              <a:latin typeface="arial" panose="020B0604020202020204" pitchFamily="34" charset="0"/>
            </a:endParaRPr>
          </a:p>
          <a:p>
            <a:r>
              <a:rPr lang="en-IN" b="0" i="0" u="none" strike="noStrike" dirty="0">
                <a:solidFill>
                  <a:srgbClr val="1A0DAB"/>
                </a:solidFill>
                <a:effectLst/>
                <a:latin typeface="arial" panose="020B0604020202020204" pitchFamily="34" charset="0"/>
                <a:hlinkClick r:id="rId6"/>
              </a:rPr>
              <a:t>       https://core.ac.uk/download/pdf/5165156.pdf</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39760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30 Best Ways to Say Thank You for Your Response | FutureofWorking.com">
            <a:extLst>
              <a:ext uri="{FF2B5EF4-FFF2-40B4-BE49-F238E27FC236}">
                <a16:creationId xmlns:a16="http://schemas.microsoft.com/office/drawing/2014/main" id="{9070C0EE-3A24-4C05-AEBB-1B300DE14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992" y="2220307"/>
            <a:ext cx="8254015" cy="33016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DD2104-0A9D-4356-88A0-30241314D46E}"/>
              </a:ext>
            </a:extLst>
          </p:cNvPr>
          <p:cNvSpPr txBox="1"/>
          <p:nvPr/>
        </p:nvSpPr>
        <p:spPr>
          <a:xfrm>
            <a:off x="2119913" y="467843"/>
            <a:ext cx="7952173" cy="707886"/>
          </a:xfrm>
          <a:prstGeom prst="rect">
            <a:avLst/>
          </a:prstGeom>
          <a:noFill/>
        </p:spPr>
        <p:txBody>
          <a:bodyPr wrap="square">
            <a:spAutoFit/>
          </a:bodyPr>
          <a:lstStyle/>
          <a:p>
            <a:pPr algn="ctr"/>
            <a:r>
              <a:rPr lang="en-US" sz="4000" dirty="0">
                <a:ln w="0"/>
                <a:solidFill>
                  <a:schemeClr val="tx1">
                    <a:lumMod val="85000"/>
                    <a:lumOff val="15000"/>
                  </a:schemeClr>
                </a:solidFill>
                <a:effectLst>
                  <a:outerShdw blurRad="38100" dist="19050" dir="2700000" algn="tl" rotWithShape="0">
                    <a:schemeClr val="dk1">
                      <a:alpha val="40000"/>
                    </a:schemeClr>
                  </a:outerShdw>
                </a:effectLst>
              </a:rPr>
              <a:t>The End</a:t>
            </a:r>
            <a:endParaRPr lang="en-US" sz="40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3020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823CB-2B28-47F6-8FF4-AD30FCDBCB54}"/>
              </a:ext>
            </a:extLst>
          </p:cNvPr>
          <p:cNvSpPr txBox="1"/>
          <p:nvPr/>
        </p:nvSpPr>
        <p:spPr>
          <a:xfrm>
            <a:off x="2727664" y="387943"/>
            <a:ext cx="6094520"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Objectives</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B2F65703-8513-421B-94EF-3C69D3FE627A}"/>
              </a:ext>
            </a:extLst>
          </p:cNvPr>
          <p:cNvSpPr txBox="1"/>
          <p:nvPr/>
        </p:nvSpPr>
        <p:spPr>
          <a:xfrm>
            <a:off x="282102" y="1760975"/>
            <a:ext cx="11627795" cy="446705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en-US" sz="2400" u="none" strike="noStrike" dirty="0">
                <a:effectLst/>
                <a:ea typeface="Times New Roman" panose="02020603050405020304" pitchFamily="18" charset="0"/>
              </a:rPr>
              <a:t>This projects aims to develop an online shopping for customers with the goal so that it is very easy to shop your loved things from a extensive number of online shopping sites available on the web. With the help of this you can carry out an online shopping from your home. </a:t>
            </a:r>
          </a:p>
          <a:p>
            <a:pPr algn="just">
              <a:lnSpc>
                <a:spcPct val="150000"/>
              </a:lnSpc>
            </a:pPr>
            <a:r>
              <a:rPr lang="en-US" sz="2400" u="none" strike="noStrike" dirty="0">
                <a:effectLst/>
                <a:ea typeface="Times New Roman" panose="02020603050405020304" pitchFamily="18" charset="0"/>
              </a:rPr>
              <a:t> Here is no compelling reason to go to the crowd stores or shopping centers during festival seasons. You simply require a PC or a laptop and one important payment sending option to shop online. To get to this online shopping system all the customers will need to have a email and password to login and proceed your shopping it easily.</a:t>
            </a:r>
            <a:endParaRPr lang="en-IN" sz="2400" dirty="0"/>
          </a:p>
        </p:txBody>
      </p:sp>
      <p:pic>
        <p:nvPicPr>
          <p:cNvPr id="2050" name="Picture 2" descr="Difference Between Project Goals and Objectives- A Quick Guide">
            <a:extLst>
              <a:ext uri="{FF2B5EF4-FFF2-40B4-BE49-F238E27FC236}">
                <a16:creationId xmlns:a16="http://schemas.microsoft.com/office/drawing/2014/main" id="{4DE0FE37-F8FA-477E-9781-C4B37E639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02" y="142772"/>
            <a:ext cx="3373033" cy="149072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9873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C98D1C-9D95-49A6-9604-BAA55B537F76}"/>
              </a:ext>
            </a:extLst>
          </p:cNvPr>
          <p:cNvSpPr txBox="1"/>
          <p:nvPr/>
        </p:nvSpPr>
        <p:spPr>
          <a:xfrm>
            <a:off x="2727664" y="387943"/>
            <a:ext cx="6094520"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Technology Used</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9D05B2D3-7C3D-4F98-B6AC-76A390A7F2D8}"/>
              </a:ext>
            </a:extLst>
          </p:cNvPr>
          <p:cNvSpPr txBox="1"/>
          <p:nvPr/>
        </p:nvSpPr>
        <p:spPr>
          <a:xfrm>
            <a:off x="5521912" y="3081062"/>
            <a:ext cx="5166804"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3200" b="1" dirty="0">
                <a:solidFill>
                  <a:schemeClr val="bg2">
                    <a:lumMod val="25000"/>
                  </a:schemeClr>
                </a:solidFill>
              </a:rPr>
              <a:t>Front-End</a:t>
            </a:r>
            <a:r>
              <a:rPr lang="en-IN" sz="3200" dirty="0">
                <a:solidFill>
                  <a:schemeClr val="bg2">
                    <a:lumMod val="25000"/>
                  </a:schemeClr>
                </a:solidFill>
              </a:rPr>
              <a:t> : React </a:t>
            </a:r>
            <a:r>
              <a:rPr lang="en-IN" sz="3200" dirty="0" err="1">
                <a:solidFill>
                  <a:schemeClr val="bg2">
                    <a:lumMod val="25000"/>
                  </a:schemeClr>
                </a:solidFill>
              </a:rPr>
              <a:t>Js</a:t>
            </a:r>
            <a:endParaRPr lang="en-IN" sz="3200" dirty="0">
              <a:solidFill>
                <a:schemeClr val="bg2">
                  <a:lumMod val="25000"/>
                </a:schemeClr>
              </a:solidFill>
            </a:endParaRPr>
          </a:p>
          <a:p>
            <a:r>
              <a:rPr lang="en-IN" sz="3200" b="1" dirty="0">
                <a:solidFill>
                  <a:schemeClr val="bg2">
                    <a:lumMod val="25000"/>
                  </a:schemeClr>
                </a:solidFill>
              </a:rPr>
              <a:t>Back-End</a:t>
            </a:r>
            <a:r>
              <a:rPr lang="en-IN" sz="3200" dirty="0">
                <a:solidFill>
                  <a:schemeClr val="bg2">
                    <a:lumMod val="25000"/>
                  </a:schemeClr>
                </a:solidFill>
              </a:rPr>
              <a:t> : Spring Boot </a:t>
            </a:r>
            <a:r>
              <a:rPr lang="en-IN" sz="3200" dirty="0" err="1">
                <a:solidFill>
                  <a:schemeClr val="bg2">
                    <a:lumMod val="25000"/>
                  </a:schemeClr>
                </a:solidFill>
              </a:rPr>
              <a:t>Api</a:t>
            </a:r>
            <a:endParaRPr lang="en-IN" sz="3200" dirty="0">
              <a:solidFill>
                <a:schemeClr val="bg2">
                  <a:lumMod val="25000"/>
                </a:schemeClr>
              </a:solidFill>
            </a:endParaRPr>
          </a:p>
          <a:p>
            <a:r>
              <a:rPr lang="en-IN" sz="3200" b="1" dirty="0">
                <a:solidFill>
                  <a:schemeClr val="bg2">
                    <a:lumMod val="25000"/>
                  </a:schemeClr>
                </a:solidFill>
              </a:rPr>
              <a:t>Database </a:t>
            </a:r>
            <a:r>
              <a:rPr lang="en-IN" sz="3200" dirty="0">
                <a:solidFill>
                  <a:schemeClr val="bg2">
                    <a:lumMod val="25000"/>
                  </a:schemeClr>
                </a:solidFill>
              </a:rPr>
              <a:t>: </a:t>
            </a:r>
            <a:r>
              <a:rPr lang="en-IN" sz="3200" dirty="0" err="1">
                <a:solidFill>
                  <a:schemeClr val="bg2">
                    <a:lumMod val="25000"/>
                  </a:schemeClr>
                </a:solidFill>
              </a:rPr>
              <a:t>MySql</a:t>
            </a:r>
            <a:endParaRPr lang="en-IN" sz="3200" dirty="0">
              <a:solidFill>
                <a:schemeClr val="bg2">
                  <a:lumMod val="25000"/>
                </a:schemeClr>
              </a:solidFill>
            </a:endParaRPr>
          </a:p>
        </p:txBody>
      </p:sp>
      <p:pic>
        <p:nvPicPr>
          <p:cNvPr id="1026" name="Picture 2" descr="Secure a Spring Boot REST API with JSON Web Token | by Nouhoun Y. Diarra |  Better Programming">
            <a:extLst>
              <a:ext uri="{FF2B5EF4-FFF2-40B4-BE49-F238E27FC236}">
                <a16:creationId xmlns:a16="http://schemas.microsoft.com/office/drawing/2014/main" id="{0859BBDB-F0F5-4AB9-87C3-634CFA1E7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87" y="3446799"/>
            <a:ext cx="2206377" cy="1157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Should I Choose To Hire React JS Developers For My Supply Chain  Management App? | ComputingForGeeks">
            <a:extLst>
              <a:ext uri="{FF2B5EF4-FFF2-40B4-BE49-F238E27FC236}">
                <a16:creationId xmlns:a16="http://schemas.microsoft.com/office/drawing/2014/main" id="{26193093-50DD-4456-AA15-8D052E44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69" y="2009775"/>
            <a:ext cx="32289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ySQL - LiveAgent">
            <a:extLst>
              <a:ext uri="{FF2B5EF4-FFF2-40B4-BE49-F238E27FC236}">
                <a16:creationId xmlns:a16="http://schemas.microsoft.com/office/drawing/2014/main" id="{EA8974B4-6D27-4818-90B3-748215C12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85" y="4466057"/>
            <a:ext cx="2621779" cy="174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61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93DFE-E25E-4268-A1E2-DDB5C920538A}"/>
              </a:ext>
            </a:extLst>
          </p:cNvPr>
          <p:cNvSpPr txBox="1"/>
          <p:nvPr/>
        </p:nvSpPr>
        <p:spPr>
          <a:xfrm>
            <a:off x="2727664" y="387943"/>
            <a:ext cx="6094520" cy="646331"/>
          </a:xfrm>
          <a:prstGeom prst="rect">
            <a:avLst/>
          </a:prstGeom>
          <a:noFill/>
        </p:spPr>
        <p:txBody>
          <a:bodyPr wrap="square">
            <a:spAutoFit/>
          </a:bodyPr>
          <a:lstStyle/>
          <a:p>
            <a:pPr algn="ctr"/>
            <a:r>
              <a:rPr lang="en-US" sz="3600" dirty="0">
                <a:ln w="0"/>
                <a:solidFill>
                  <a:schemeClr val="tx1">
                    <a:lumMod val="85000"/>
                    <a:lumOff val="15000"/>
                  </a:schemeClr>
                </a:solidFill>
                <a:effectLst>
                  <a:outerShdw blurRad="38100" dist="19050" dir="2700000" algn="tl" rotWithShape="0">
                    <a:schemeClr val="dk1">
                      <a:alpha val="40000"/>
                    </a:schemeClr>
                  </a:outerShdw>
                </a:effectLst>
              </a:rPr>
              <a:t>UML Diagrams</a:t>
            </a:r>
            <a:endParaRPr lang="en-US" sz="36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3074" name="Picture 2" descr="UML Diagrams — Figma">
            <a:extLst>
              <a:ext uri="{FF2B5EF4-FFF2-40B4-BE49-F238E27FC236}">
                <a16:creationId xmlns:a16="http://schemas.microsoft.com/office/drawing/2014/main" id="{FFC49EE3-1056-465D-A92F-CE6DC32EC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17" y="1880301"/>
            <a:ext cx="8025413" cy="401270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57241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91B7F-247E-432A-A425-CD999E64EE75}"/>
              </a:ext>
            </a:extLst>
          </p:cNvPr>
          <p:cNvSpPr txBox="1"/>
          <p:nvPr/>
        </p:nvSpPr>
        <p:spPr>
          <a:xfrm>
            <a:off x="2727664" y="387943"/>
            <a:ext cx="6094520"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E-R Diagram</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4098" name="Picture 2" descr="Image">
            <a:extLst>
              <a:ext uri="{FF2B5EF4-FFF2-40B4-BE49-F238E27FC236}">
                <a16:creationId xmlns:a16="http://schemas.microsoft.com/office/drawing/2014/main" id="{041763A8-F691-429E-A4B8-97B98358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225" y="1221449"/>
            <a:ext cx="8844497" cy="546787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070854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6C09C-B0F5-4AC3-80E1-4F6746BBFED0}"/>
              </a:ext>
            </a:extLst>
          </p:cNvPr>
          <p:cNvSpPr txBox="1"/>
          <p:nvPr/>
        </p:nvSpPr>
        <p:spPr>
          <a:xfrm>
            <a:off x="2025218" y="405699"/>
            <a:ext cx="7952173"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E-R Diagram(MySQL Auto-Generated)</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B898E473-3699-4AFD-BB59-BD1BD0448ACD}"/>
              </a:ext>
            </a:extLst>
          </p:cNvPr>
          <p:cNvPicPr>
            <a:picLocks noChangeAspect="1"/>
          </p:cNvPicPr>
          <p:nvPr/>
        </p:nvPicPr>
        <p:blipFill>
          <a:blip r:embed="rId2"/>
          <a:stretch>
            <a:fillRect/>
          </a:stretch>
        </p:blipFill>
        <p:spPr>
          <a:xfrm>
            <a:off x="1609817" y="1260294"/>
            <a:ext cx="8782974" cy="519200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71492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7E99B0-A57F-4F7D-A237-DD559A4F76B5}"/>
              </a:ext>
            </a:extLst>
          </p:cNvPr>
          <p:cNvSpPr txBox="1"/>
          <p:nvPr/>
        </p:nvSpPr>
        <p:spPr>
          <a:xfrm>
            <a:off x="2119913" y="467843"/>
            <a:ext cx="7952173"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Use Case Diagrams</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5138A27E-C0B6-488D-88A5-5678C8AE6F8A}"/>
              </a:ext>
            </a:extLst>
          </p:cNvPr>
          <p:cNvPicPr>
            <a:picLocks noChangeAspect="1"/>
          </p:cNvPicPr>
          <p:nvPr/>
        </p:nvPicPr>
        <p:blipFill>
          <a:blip r:embed="rId2"/>
          <a:stretch>
            <a:fillRect/>
          </a:stretch>
        </p:blipFill>
        <p:spPr>
          <a:xfrm>
            <a:off x="465735" y="1811042"/>
            <a:ext cx="5440674" cy="4349257"/>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78B17D28-18A6-4934-9B73-7220EB86C75E}"/>
              </a:ext>
            </a:extLst>
          </p:cNvPr>
          <p:cNvPicPr>
            <a:picLocks noChangeAspect="1"/>
          </p:cNvPicPr>
          <p:nvPr/>
        </p:nvPicPr>
        <p:blipFill>
          <a:blip r:embed="rId3"/>
          <a:stretch>
            <a:fillRect/>
          </a:stretch>
        </p:blipFill>
        <p:spPr>
          <a:xfrm>
            <a:off x="6163711" y="1811042"/>
            <a:ext cx="5472879" cy="434925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22281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4025CD-9BE7-4929-9CF4-92F15831220C}"/>
              </a:ext>
            </a:extLst>
          </p:cNvPr>
          <p:cNvSpPr txBox="1"/>
          <p:nvPr/>
        </p:nvSpPr>
        <p:spPr>
          <a:xfrm>
            <a:off x="2119913" y="467843"/>
            <a:ext cx="7952173" cy="584775"/>
          </a:xfrm>
          <a:prstGeom prst="rect">
            <a:avLst/>
          </a:prstGeom>
          <a:noFill/>
        </p:spPr>
        <p:txBody>
          <a:bodyPr wrap="square">
            <a:spAutoFit/>
          </a:bodyPr>
          <a:lstStyle/>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rPr>
              <a:t>Activity Diagrams</a:t>
            </a:r>
            <a:endParaRPr 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533D6A4B-1CE8-41E9-AB41-34BA2117BD17}"/>
              </a:ext>
            </a:extLst>
          </p:cNvPr>
          <p:cNvPicPr>
            <a:picLocks noChangeAspect="1"/>
          </p:cNvPicPr>
          <p:nvPr/>
        </p:nvPicPr>
        <p:blipFill>
          <a:blip r:embed="rId2"/>
          <a:stretch>
            <a:fillRect/>
          </a:stretch>
        </p:blipFill>
        <p:spPr>
          <a:xfrm>
            <a:off x="6977849" y="1205202"/>
            <a:ext cx="4385041" cy="5097365"/>
          </a:xfrm>
          <a:prstGeom prst="rect">
            <a:avLst/>
          </a:prstGeom>
        </p:spPr>
      </p:pic>
      <p:pic>
        <p:nvPicPr>
          <p:cNvPr id="12" name="Picture 11">
            <a:extLst>
              <a:ext uri="{FF2B5EF4-FFF2-40B4-BE49-F238E27FC236}">
                <a16:creationId xmlns:a16="http://schemas.microsoft.com/office/drawing/2014/main" id="{48C2B80A-0391-4E2D-98D3-6A1DCC5C7D7D}"/>
              </a:ext>
            </a:extLst>
          </p:cNvPr>
          <p:cNvPicPr>
            <a:picLocks noChangeAspect="1"/>
          </p:cNvPicPr>
          <p:nvPr/>
        </p:nvPicPr>
        <p:blipFill>
          <a:blip r:embed="rId3"/>
          <a:stretch>
            <a:fillRect/>
          </a:stretch>
        </p:blipFill>
        <p:spPr>
          <a:xfrm>
            <a:off x="683579" y="955756"/>
            <a:ext cx="5209713" cy="5346811"/>
          </a:xfrm>
          <a:prstGeom prst="rect">
            <a:avLst/>
          </a:prstGeom>
        </p:spPr>
      </p:pic>
    </p:spTree>
    <p:extLst>
      <p:ext uri="{BB962C8B-B14F-4D97-AF65-F5344CB8AC3E}">
        <p14:creationId xmlns:p14="http://schemas.microsoft.com/office/powerpoint/2010/main" val="147531314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152</TotalTime>
  <Words>762</Words>
  <Application>Microsoft Office PowerPoint</Application>
  <PresentationFormat>Widescreen</PresentationFormat>
  <Paragraphs>74</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vt:lpstr>
      <vt:lpstr>Calibri</vt:lpstr>
      <vt:lpstr>Calibri Light</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Zambre</dc:creator>
  <cp:lastModifiedBy>Akshay Zambre</cp:lastModifiedBy>
  <cp:revision>35</cp:revision>
  <dcterms:created xsi:type="dcterms:W3CDTF">2022-04-12T18:04:55Z</dcterms:created>
  <dcterms:modified xsi:type="dcterms:W3CDTF">2022-04-13T06:10:55Z</dcterms:modified>
</cp:coreProperties>
</file>